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60" r:id="rId4"/>
    <p:sldId id="258" r:id="rId5"/>
    <p:sldId id="261" r:id="rId6"/>
    <p:sldId id="262" r:id="rId7"/>
    <p:sldId id="265" r:id="rId8"/>
    <p:sldId id="263" r:id="rId9"/>
    <p:sldId id="270" r:id="rId10"/>
    <p:sldId id="271" r:id="rId11"/>
    <p:sldId id="264" r:id="rId12"/>
    <p:sldId id="267" r:id="rId13"/>
    <p:sldId id="268" r:id="rId14"/>
    <p:sldId id="269" r:id="rId15"/>
    <p:sldId id="266" r:id="rId16"/>
    <p:sldId id="272" r:id="rId17"/>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p:scale>
          <a:sx n="100" d="100"/>
          <a:sy n="100" d="100"/>
        </p:scale>
        <p:origin x="-1644" y="-46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2019-06-04</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2019-06-04</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2115238"/>
            <a:ext cx="8581510" cy="2809301"/>
          </a:xfrm>
        </p:spPr>
        <p:txBody>
          <a:bodyPr>
            <a:normAutofit/>
          </a:bodyPr>
          <a:lstStyle/>
          <a:p>
            <a:pPr algn="ctr"/>
            <a:r>
              <a:rPr lang="lt-LT" sz="4400" dirty="0" smtClean="0">
                <a:solidFill>
                  <a:schemeClr val="bg2">
                    <a:lumMod val="10000"/>
                  </a:schemeClr>
                </a:solidFill>
                <a:latin typeface="Times New Roman" panose="02020603050405020304" pitchFamily="18" charset="0"/>
                <a:cs typeface="Times New Roman" panose="02020603050405020304" pitchFamily="18" charset="0"/>
              </a:rPr>
              <a:t>Rokiškio </a:t>
            </a:r>
            <a:r>
              <a:rPr lang="lt-LT" sz="4400" dirty="0">
                <a:solidFill>
                  <a:schemeClr val="bg2">
                    <a:lumMod val="10000"/>
                  </a:schemeClr>
                </a:solidFill>
                <a:latin typeface="Times New Roman" panose="02020603050405020304" pitchFamily="18" charset="0"/>
                <a:cs typeface="Times New Roman" panose="02020603050405020304" pitchFamily="18" charset="0"/>
              </a:rPr>
              <a:t>rajono savivaldybėje </a:t>
            </a:r>
            <a:r>
              <a:rPr lang="lt-LT" sz="4400" dirty="0" smtClean="0">
                <a:solidFill>
                  <a:schemeClr val="bg2">
                    <a:lumMod val="10000"/>
                  </a:schemeClr>
                </a:solidFill>
                <a:latin typeface="Times New Roman" panose="02020603050405020304" pitchFamily="18" charset="0"/>
                <a:cs typeface="Times New Roman" panose="02020603050405020304" pitchFamily="18" charset="0"/>
              </a:rPr>
              <a:t>2014-2020 </a:t>
            </a:r>
            <a:r>
              <a:rPr lang="lt-LT" sz="4400" dirty="0">
                <a:solidFill>
                  <a:schemeClr val="bg2">
                    <a:lumMod val="10000"/>
                  </a:schemeClr>
                </a:solidFill>
                <a:latin typeface="Times New Roman" panose="02020603050405020304" pitchFamily="18" charset="0"/>
                <a:cs typeface="Times New Roman" panose="02020603050405020304" pitchFamily="18" charset="0"/>
              </a:rPr>
              <a:t>m. įgyvendintų projektų apžvalga</a:t>
            </a:r>
          </a:p>
        </p:txBody>
      </p:sp>
      <p:sp>
        <p:nvSpPr>
          <p:cNvPr id="2" name="Title 1"/>
          <p:cNvSpPr>
            <a:spLocks noGrp="1"/>
          </p:cNvSpPr>
          <p:nvPr>
            <p:ph type="title"/>
          </p:nvPr>
        </p:nvSpPr>
        <p:spPr>
          <a:xfrm>
            <a:off x="452794" y="693420"/>
            <a:ext cx="8916868" cy="1108074"/>
          </a:xfrm>
        </p:spPr>
        <p:txBody>
          <a:bodyPr>
            <a:normAutofit/>
          </a:bodyPr>
          <a:lstStyle/>
          <a:p>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1120"/>
            <a:ext cx="183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5151120"/>
            <a:ext cx="2725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930" y="5019222"/>
            <a:ext cx="1817370" cy="94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758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smtClean="0"/>
              <a:t>2016-2018 m. Kelių priežiūros ir plėtros programos lėšos</a:t>
            </a:r>
            <a:endParaRPr lang="en-GB" dirty="0"/>
          </a:p>
        </p:txBody>
      </p:sp>
      <p:sp>
        <p:nvSpPr>
          <p:cNvPr id="6" name="Teksto vietos rezervavimo ženklas 5"/>
          <p:cNvSpPr>
            <a:spLocks noGrp="1"/>
          </p:cNvSpPr>
          <p:nvPr>
            <p:ph type="body" sz="quarter" idx="10"/>
          </p:nvPr>
        </p:nvSpPr>
        <p:spPr>
          <a:xfrm>
            <a:off x="681039" y="1320799"/>
            <a:ext cx="8543925" cy="4441825"/>
          </a:xfrm>
        </p:spPr>
        <p:txBody>
          <a:bodyPr>
            <a:noAutofit/>
          </a:bodyPr>
          <a:lstStyle/>
          <a:p>
            <a:r>
              <a:rPr lang="lt-LT" dirty="0" smtClean="0">
                <a:latin typeface="Times New Roman" panose="02020603050405020304" pitchFamily="18" charset="0"/>
                <a:cs typeface="Times New Roman" panose="02020603050405020304" pitchFamily="18" charset="0"/>
              </a:rPr>
              <a:t>2016 </a:t>
            </a:r>
            <a:r>
              <a:rPr lang="lt-LT" dirty="0">
                <a:latin typeface="Times New Roman" panose="02020603050405020304" pitchFamily="18" charset="0"/>
                <a:cs typeface="Times New Roman" panose="02020603050405020304" pitchFamily="18" charset="0"/>
              </a:rPr>
              <a:t>metais Rokiškio rajono savivaldybei iš viso buvo skirta 1574,9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Iš jų: skaičiuojamųjų lėšų – 1374,9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 tikslinio finansavimo – 200,0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rPr>
              <a:t>Tikslinės lėšos panaudotos kelio Rokiškis–Kavoliškis kapitaliniam remontui.</a:t>
            </a:r>
          </a:p>
          <a:p>
            <a:r>
              <a:rPr lang="lt-LT" dirty="0">
                <a:latin typeface="Times New Roman" panose="02020603050405020304" pitchFamily="18" charset="0"/>
                <a:cs typeface="Times New Roman" panose="02020603050405020304" pitchFamily="18" charset="0"/>
              </a:rPr>
              <a:t>Skaičiuojamosios lėšos panaudotos Rokiškio rajono seniūnijose esančių eismo reguliavimo ir saugumo didinimo priemonių priežiūrai bei diegimui, rajono kelių ir gatvių </a:t>
            </a:r>
            <a:r>
              <a:rPr lang="lt-LT" dirty="0" err="1">
                <a:latin typeface="Times New Roman" panose="02020603050405020304" pitchFamily="18" charset="0"/>
                <a:cs typeface="Times New Roman" panose="02020603050405020304" pitchFamily="18" charset="0"/>
              </a:rPr>
              <a:t>greideriavimui</a:t>
            </a:r>
            <a:r>
              <a:rPr lang="lt-LT" dirty="0">
                <a:latin typeface="Times New Roman" panose="02020603050405020304" pitchFamily="18" charset="0"/>
                <a:cs typeface="Times New Roman" panose="02020603050405020304" pitchFamily="18" charset="0"/>
              </a:rPr>
              <a:t>, žvyravimui, asfalto duobių taisymui, kelkraščių, griovių ir pralaidų remontui, Rokiškio miesto gatvių priežiūrai žiemos sezono metu (viso 673,29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Nutiesta nauja Perkūno gatvės atkarpa (145,3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išasfaltuota Lašų k. </a:t>
            </a:r>
            <a:r>
              <a:rPr lang="lt-LT" dirty="0" err="1">
                <a:latin typeface="Times New Roman" panose="02020603050405020304" pitchFamily="18" charset="0"/>
                <a:cs typeface="Times New Roman" panose="02020603050405020304" pitchFamily="18" charset="0"/>
              </a:rPr>
              <a:t>Petrešiūnų</a:t>
            </a:r>
            <a:r>
              <a:rPr lang="lt-LT" dirty="0">
                <a:latin typeface="Times New Roman" panose="02020603050405020304" pitchFamily="18" charset="0"/>
                <a:cs typeface="Times New Roman" panose="02020603050405020304" pitchFamily="18" charset="0"/>
              </a:rPr>
              <a:t> gatvė (71,2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Atnaujinta esama asfalto danga kapitališkai suremontavus </a:t>
            </a:r>
            <a:r>
              <a:rPr lang="lt-LT" dirty="0" err="1">
                <a:latin typeface="Times New Roman" panose="02020603050405020304" pitchFamily="18" charset="0"/>
                <a:cs typeface="Times New Roman" panose="02020603050405020304" pitchFamily="18" charset="0"/>
              </a:rPr>
              <a:t>Sėlynės</a:t>
            </a:r>
            <a:r>
              <a:rPr lang="lt-LT" dirty="0">
                <a:latin typeface="Times New Roman" panose="02020603050405020304" pitchFamily="18" charset="0"/>
                <a:cs typeface="Times New Roman" panose="02020603050405020304" pitchFamily="18" charset="0"/>
              </a:rPr>
              <a:t> k. </a:t>
            </a:r>
            <a:r>
              <a:rPr lang="lt-LT" dirty="0" err="1">
                <a:latin typeface="Times New Roman" panose="02020603050405020304" pitchFamily="18" charset="0"/>
                <a:cs typeface="Times New Roman" panose="02020603050405020304" pitchFamily="18" charset="0"/>
              </a:rPr>
              <a:t>Litviniškio</a:t>
            </a:r>
            <a:r>
              <a:rPr lang="lt-LT" dirty="0">
                <a:latin typeface="Times New Roman" panose="02020603050405020304" pitchFamily="18" charset="0"/>
                <a:cs typeface="Times New Roman" panose="02020603050405020304" pitchFamily="18" charset="0"/>
              </a:rPr>
              <a:t>, Obelių Stoties ir Rokiškio miesto Stoties gatves, dalį kelio Rokiškis-Kavoliškis (viso 356,38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Išplatintos automobilių stovėjimo aikštelės prie Rokiškio rajono ligoninės ir mokyklos-darželio „Ąžuoliukas“, įrengtas naujas pėsčiųjų takas Rokiškio miesto Taikos gatvėje (viso 139,84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Parengta 13 techninių projektų žvyrkelių asfaltavimui, asfalto dangos atnaujinimui ar infrastruktūros plėtrai Rokiškio miesto Pergalės, Pavasario, Kalnų ir Kęstučio gatvėse, Pandėlio Sodų ir </a:t>
            </a:r>
            <a:r>
              <a:rPr lang="lt-LT" dirty="0" err="1">
                <a:latin typeface="Times New Roman" panose="02020603050405020304" pitchFamily="18" charset="0"/>
                <a:cs typeface="Times New Roman" panose="02020603050405020304" pitchFamily="18" charset="0"/>
              </a:rPr>
              <a:t>Puodžialaukės</a:t>
            </a:r>
            <a:r>
              <a:rPr lang="lt-LT" dirty="0">
                <a:latin typeface="Times New Roman" panose="02020603050405020304" pitchFamily="18" charset="0"/>
                <a:cs typeface="Times New Roman" panose="02020603050405020304" pitchFamily="18" charset="0"/>
              </a:rPr>
              <a:t> gatvėse, Laibgalių kaimo Šilo ir Lauko gatvėse, </a:t>
            </a:r>
            <a:r>
              <a:rPr lang="lt-LT" dirty="0" err="1">
                <a:latin typeface="Times New Roman" panose="02020603050405020304" pitchFamily="18" charset="0"/>
                <a:cs typeface="Times New Roman" panose="02020603050405020304" pitchFamily="18" charset="0"/>
              </a:rPr>
              <a:t>Sėlynės</a:t>
            </a:r>
            <a:r>
              <a:rPr lang="lt-LT" dirty="0">
                <a:latin typeface="Times New Roman" panose="02020603050405020304" pitchFamily="18" charset="0"/>
                <a:cs typeface="Times New Roman" panose="02020603050405020304" pitchFamily="18" charset="0"/>
              </a:rPr>
              <a:t> kaimo L. Grigonio gatvėje, Obelių Stoties, </a:t>
            </a:r>
            <a:r>
              <a:rPr lang="lt-LT" dirty="0" err="1">
                <a:latin typeface="Times New Roman" panose="02020603050405020304" pitchFamily="18" charset="0"/>
                <a:cs typeface="Times New Roman" panose="02020603050405020304" pitchFamily="18" charset="0"/>
              </a:rPr>
              <a:t>Žvėrinčiaus</a:t>
            </a:r>
            <a:r>
              <a:rPr lang="lt-LT" dirty="0">
                <a:latin typeface="Times New Roman" panose="02020603050405020304" pitchFamily="18" charset="0"/>
                <a:cs typeface="Times New Roman" panose="02020603050405020304" pitchFamily="18" charset="0"/>
              </a:rPr>
              <a:t> ir J. Vienožinskio gatvėse, Kavoliškio Kalno gatvėje (37,4 </a:t>
            </a:r>
            <a:r>
              <a:rPr lang="lt-LT" dirty="0" err="1">
                <a:latin typeface="Times New Roman" panose="02020603050405020304" pitchFamily="18" charset="0"/>
                <a:cs typeface="Times New Roman" panose="02020603050405020304" pitchFamily="18" charset="0"/>
              </a:rPr>
              <a:t>tūkst</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06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endParaRPr lang="en-GB"/>
          </a:p>
        </p:txBody>
      </p:sp>
      <p:sp>
        <p:nvSpPr>
          <p:cNvPr id="6" name="Teksto vietos rezervavimo ženklas 5"/>
          <p:cNvSpPr>
            <a:spLocks noGrp="1"/>
          </p:cNvSpPr>
          <p:nvPr>
            <p:ph type="body" sz="quarter" idx="10"/>
          </p:nvPr>
        </p:nvSpPr>
        <p:spPr>
          <a:xfrm>
            <a:off x="647701" y="1066800"/>
            <a:ext cx="8577264" cy="4572000"/>
          </a:xfrm>
        </p:spPr>
        <p:txBody>
          <a:bodyPr>
            <a:noAutofit/>
          </a:bodyPr>
          <a:lstStyle/>
          <a:p>
            <a:r>
              <a:rPr lang="lt-LT" dirty="0">
                <a:latin typeface="Times New Roman" panose="02020603050405020304" pitchFamily="18" charset="0"/>
                <a:cs typeface="Times New Roman" panose="02020603050405020304" pitchFamily="18" charset="0"/>
              </a:rPr>
              <a:t>Pagal Kelių priežiūros ir plėtros programą 2017 metais Rokiškio rajono savivaldybei iš viso buvo skirta 1631,6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Iš jų: skaičiuojamųjų lėšų – 1315,7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 tikslinio finansavimo – 315,9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a:t>
            </a:r>
          </a:p>
          <a:p>
            <a:r>
              <a:rPr lang="lt-LT" dirty="0">
                <a:latin typeface="Times New Roman" panose="02020603050405020304" pitchFamily="18" charset="0"/>
                <a:cs typeface="Times New Roman" panose="02020603050405020304" pitchFamily="18" charset="0"/>
              </a:rPr>
              <a:t>Tikslinės lėšos panaudotos kelio Rokiškis–Kavoliškis kapitaliniam remontui užbaigti ir privažiavimo kelio į </a:t>
            </a:r>
            <a:r>
              <a:rPr lang="lt-LT" dirty="0" err="1">
                <a:latin typeface="Times New Roman" panose="02020603050405020304" pitchFamily="18" charset="0"/>
                <a:cs typeface="Times New Roman" panose="02020603050405020304" pitchFamily="18" charset="0"/>
              </a:rPr>
              <a:t>Kalneliškių</a:t>
            </a:r>
            <a:r>
              <a:rPr lang="lt-LT" dirty="0">
                <a:latin typeface="Times New Roman" panose="02020603050405020304" pitchFamily="18" charset="0"/>
                <a:cs typeface="Times New Roman" panose="02020603050405020304" pitchFamily="18" charset="0"/>
              </a:rPr>
              <a:t> kapines ir automobilių stovėjimo aikštelėms kapitališkai suremontuoti.</a:t>
            </a:r>
          </a:p>
          <a:p>
            <a:r>
              <a:rPr lang="lt-LT" dirty="0">
                <a:latin typeface="Times New Roman" panose="02020603050405020304" pitchFamily="18" charset="0"/>
                <a:cs typeface="Times New Roman" panose="02020603050405020304" pitchFamily="18" charset="0"/>
              </a:rPr>
              <a:t>Skaičiuojamosios lėšos panaudotos Rokiškio rajono seniūnijose esančių eismo reguliavimo ir saugumo didinimo priemonių priežiūrai bei diegimui, rajono keliams ir gatvėms lyginti, žvyruoti, asfalto duobėms taisyti ir pralaidoms remontuoti, Rokiškio miesto gatvių priežiūrai žiemos sezono metu (iš viso 514,9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Šiomis lėšomis išasfaltuotos šios gatvės: Rokiškio miesto Kalnų (145,5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ir Pergalės gatvė (40,4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Pandėlio miesto Sodų gatvė (25,1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Kavoliškio kaimo Kalno gatvė (35,4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Laibgalių kaimo Lauko (86,9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ir Šilo gatvės (70,3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Atnaujinta esama asfalto danga kapitališkai suremontavus </a:t>
            </a:r>
            <a:r>
              <a:rPr lang="lt-LT" dirty="0" err="1">
                <a:latin typeface="Times New Roman" panose="02020603050405020304" pitchFamily="18" charset="0"/>
                <a:cs typeface="Times New Roman" panose="02020603050405020304" pitchFamily="18" charset="0"/>
              </a:rPr>
              <a:t>Sėlynės</a:t>
            </a:r>
            <a:r>
              <a:rPr lang="lt-LT" dirty="0">
                <a:latin typeface="Times New Roman" panose="02020603050405020304" pitchFamily="18" charset="0"/>
                <a:cs typeface="Times New Roman" panose="02020603050405020304" pitchFamily="18" charset="0"/>
              </a:rPr>
              <a:t> kaimo L. Grigonio gatvę (79,0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ir Obelių Stoties gatvę (59,1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Įrengta nauja automobilių stovėjimo aikštelė Pandėlio miesto </a:t>
            </a:r>
            <a:r>
              <a:rPr lang="lt-LT" dirty="0" err="1">
                <a:latin typeface="Times New Roman" panose="02020603050405020304" pitchFamily="18" charset="0"/>
                <a:cs typeface="Times New Roman" panose="02020603050405020304" pitchFamily="18" charset="0"/>
              </a:rPr>
              <a:t>Puodžialaukės</a:t>
            </a:r>
            <a:r>
              <a:rPr lang="lt-LT" dirty="0">
                <a:latin typeface="Times New Roman" panose="02020603050405020304" pitchFamily="18" charset="0"/>
                <a:cs typeface="Times New Roman" panose="02020603050405020304" pitchFamily="18" charset="0"/>
              </a:rPr>
              <a:t> gatvėje (30,5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rekonstruotas pėsčiųjų takas Rokiškio miesto Kęstučio gatvėje (150,0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 Parengti 6 techniniai projektų žvyrkelių asfaltavimui, asfalto dangos atnaujinimui ar infrastruktūros plėtrai </a:t>
            </a:r>
            <a:r>
              <a:rPr lang="lt-LT" dirty="0" err="1">
                <a:latin typeface="Times New Roman" panose="02020603050405020304" pitchFamily="18" charset="0"/>
                <a:cs typeface="Times New Roman" panose="02020603050405020304" pitchFamily="18" charset="0"/>
              </a:rPr>
              <a:t>Juodupės</a:t>
            </a:r>
            <a:r>
              <a:rPr lang="lt-LT" dirty="0">
                <a:latin typeface="Times New Roman" panose="02020603050405020304" pitchFamily="18" charset="0"/>
                <a:cs typeface="Times New Roman" panose="02020603050405020304" pitchFamily="18" charset="0"/>
              </a:rPr>
              <a:t> miestelio Pergalės gatvėje, Bajorų kaimo Ežero gatvėje, Kavoliškio kaimo Lauko gatvėje, Obelių miesto Mechanizatorių gatvėje, Panemunio kaimo </a:t>
            </a:r>
            <a:r>
              <a:rPr lang="lt-LT" dirty="0" err="1">
                <a:latin typeface="Times New Roman" panose="02020603050405020304" pitchFamily="18" charset="0"/>
                <a:cs typeface="Times New Roman" panose="02020603050405020304" pitchFamily="18" charset="0"/>
              </a:rPr>
              <a:t>Kvetkų</a:t>
            </a:r>
            <a:r>
              <a:rPr lang="lt-LT" dirty="0">
                <a:latin typeface="Times New Roman" panose="02020603050405020304" pitchFamily="18" charset="0"/>
                <a:cs typeface="Times New Roman" panose="02020603050405020304" pitchFamily="18" charset="0"/>
              </a:rPr>
              <a:t> gatvėje, Panemunėlio miestelio Nemunėlio gatvėje (viso 31,3 tūkst. </a:t>
            </a:r>
            <a:r>
              <a:rPr lang="lt-LT" dirty="0" err="1">
                <a:latin typeface="Times New Roman" panose="02020603050405020304" pitchFamily="18" charset="0"/>
                <a:cs typeface="Times New Roman" panose="02020603050405020304" pitchFamily="18" charset="0"/>
              </a:rPr>
              <a:t>Eur</a:t>
            </a:r>
            <a:r>
              <a:rPr lang="lt-LT" dirty="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50357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endParaRPr lang="en-GB"/>
          </a:p>
        </p:txBody>
      </p:sp>
      <p:sp>
        <p:nvSpPr>
          <p:cNvPr id="6" name="Teksto vietos rezervavimo ženklas 5"/>
          <p:cNvSpPr>
            <a:spLocks noGrp="1"/>
          </p:cNvSpPr>
          <p:nvPr>
            <p:ph type="body" sz="quarter" idx="10"/>
          </p:nvPr>
        </p:nvSpPr>
        <p:spPr>
          <a:xfrm>
            <a:off x="681039" y="1066801"/>
            <a:ext cx="8543925" cy="4752974"/>
          </a:xfrm>
        </p:spPr>
        <p:txBody>
          <a:bodyPr>
            <a:normAutofit fontScale="92500" lnSpcReduction="10000"/>
          </a:bodyPr>
          <a:lstStyle/>
          <a:p>
            <a:r>
              <a:rPr lang="lt-LT" sz="2100" dirty="0">
                <a:latin typeface="Times New Roman" panose="02020603050405020304" pitchFamily="18" charset="0"/>
                <a:cs typeface="Times New Roman" panose="02020603050405020304" pitchFamily="18" charset="0"/>
              </a:rPr>
              <a:t>Pagal Kelių priežiūros ir plėtros programą 2018 metais Rokiškio rajono savivaldybei iš viso buvo skirta 1694,5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Iš jų: skaičiuojamųjų lėšų – 1362,8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 tikslinio finansavimo – 331,7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a:t>
            </a:r>
          </a:p>
          <a:p>
            <a:r>
              <a:rPr lang="lt-LT" sz="2100" dirty="0">
                <a:latin typeface="Times New Roman" panose="02020603050405020304" pitchFamily="18" charset="0"/>
                <a:cs typeface="Times New Roman" panose="02020603050405020304" pitchFamily="18" charset="0"/>
              </a:rPr>
              <a:t>Tikslinės lėšos panaudotos Obelių seniūnijos Audronių I kaimo </a:t>
            </a:r>
            <a:r>
              <a:rPr lang="lt-LT" sz="2100" dirty="0" err="1">
                <a:latin typeface="Times New Roman" panose="02020603050405020304" pitchFamily="18" charset="0"/>
                <a:cs typeface="Times New Roman" panose="02020603050405020304" pitchFamily="18" charset="0"/>
              </a:rPr>
              <a:t>Žvėrinčiaus</a:t>
            </a:r>
            <a:r>
              <a:rPr lang="lt-LT" sz="2100" dirty="0">
                <a:latin typeface="Times New Roman" panose="02020603050405020304" pitchFamily="18" charset="0"/>
                <a:cs typeface="Times New Roman" panose="02020603050405020304" pitchFamily="18" charset="0"/>
              </a:rPr>
              <a:t> gatvės rekonstravimo darbams.</a:t>
            </a:r>
          </a:p>
          <a:p>
            <a:r>
              <a:rPr lang="lt-LT" sz="2100" dirty="0">
                <a:latin typeface="Times New Roman" panose="02020603050405020304" pitchFamily="18" charset="0"/>
                <a:cs typeface="Times New Roman" panose="02020603050405020304" pitchFamily="18" charset="0"/>
              </a:rPr>
              <a:t>Skaičiuojamosios lėšos panaudotos Rokiškio rajono seniūnijose esančių eismo reguliavimo ir saugumo didinimo priemonių priežiūrai bei diegimui, rajono keliams ir gatvėms lyginti, žvyruoti, asfalto duobėms taisyti ir pralaidoms remontuoti, Rokiškio miesto gatvių priežiūrai žiemos sezono metu. Šiomis lėšomis išasfaltuotos šios gatvės: Rokiškio miesto Putinų </a:t>
            </a:r>
            <a:r>
              <a:rPr lang="lt-LT" sz="2100" dirty="0" err="1">
                <a:latin typeface="Times New Roman" panose="02020603050405020304" pitchFamily="18" charset="0"/>
                <a:cs typeface="Times New Roman" panose="02020603050405020304" pitchFamily="18" charset="0"/>
              </a:rPr>
              <a:t>skergatvis</a:t>
            </a:r>
            <a:r>
              <a:rPr lang="lt-LT" sz="2100" dirty="0">
                <a:latin typeface="Times New Roman" panose="02020603050405020304" pitchFamily="18" charset="0"/>
                <a:cs typeface="Times New Roman" panose="02020603050405020304" pitchFamily="18" charset="0"/>
              </a:rPr>
              <a:t> (69,5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Obelių miesto Mechanizatorių gatvė (63,9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Panemunio kaimo </a:t>
            </a:r>
            <a:r>
              <a:rPr lang="lt-LT" sz="2100" dirty="0" err="1">
                <a:latin typeface="Times New Roman" panose="02020603050405020304" pitchFamily="18" charset="0"/>
                <a:cs typeface="Times New Roman" panose="02020603050405020304" pitchFamily="18" charset="0"/>
              </a:rPr>
              <a:t>Kvetkų</a:t>
            </a:r>
            <a:r>
              <a:rPr lang="lt-LT" sz="2100" dirty="0">
                <a:latin typeface="Times New Roman" panose="02020603050405020304" pitchFamily="18" charset="0"/>
                <a:cs typeface="Times New Roman" panose="02020603050405020304" pitchFamily="18" charset="0"/>
              </a:rPr>
              <a:t> gatvė (82,0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Bajorų kaimo Ežero gatvė kartu su pėsčiųjų taku (94,1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Pandėlio miesto S. Nėries gatvė (110,3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Atnaujinta esama asfalto danga kapitališkai suremontavus </a:t>
            </a:r>
            <a:r>
              <a:rPr lang="lt-LT" sz="2100" dirty="0" err="1">
                <a:latin typeface="Times New Roman" panose="02020603050405020304" pitchFamily="18" charset="0"/>
                <a:cs typeface="Times New Roman" panose="02020603050405020304" pitchFamily="18" charset="0"/>
              </a:rPr>
              <a:t>Juodupės</a:t>
            </a:r>
            <a:r>
              <a:rPr lang="lt-LT" sz="2100" dirty="0">
                <a:latin typeface="Times New Roman" panose="02020603050405020304" pitchFamily="18" charset="0"/>
                <a:cs typeface="Times New Roman" panose="02020603050405020304" pitchFamily="18" charset="0"/>
              </a:rPr>
              <a:t> miestelio Pergalės gatvę (148,7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Kavoliškio kaimo Lauko gatvę (76,0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Panemunėlio miestelio Nemunėlio gatvę (64,9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 Parengti 6 techniniai projektų žvyrkelių asfaltavimui, asfalto dangos atnaujinimui ar infrastruktūros plėtrai Rokiškio miesto Gedimino ir Skersinės gatvėse, Pandėlio miesto Sporto gatvėje, </a:t>
            </a:r>
            <a:r>
              <a:rPr lang="lt-LT" sz="2100" dirty="0" err="1">
                <a:latin typeface="Times New Roman" panose="02020603050405020304" pitchFamily="18" charset="0"/>
                <a:cs typeface="Times New Roman" panose="02020603050405020304" pitchFamily="18" charset="0"/>
              </a:rPr>
              <a:t>Skemų</a:t>
            </a:r>
            <a:r>
              <a:rPr lang="lt-LT" sz="2100" dirty="0">
                <a:latin typeface="Times New Roman" panose="02020603050405020304" pitchFamily="18" charset="0"/>
                <a:cs typeface="Times New Roman" panose="02020603050405020304" pitchFamily="18" charset="0"/>
              </a:rPr>
              <a:t> kaimo </a:t>
            </a:r>
            <a:r>
              <a:rPr lang="lt-LT" sz="2100" dirty="0" err="1">
                <a:latin typeface="Times New Roman" panose="02020603050405020304" pitchFamily="18" charset="0"/>
                <a:cs typeface="Times New Roman" panose="02020603050405020304" pitchFamily="18" charset="0"/>
              </a:rPr>
              <a:t>Sniegių</a:t>
            </a:r>
            <a:r>
              <a:rPr lang="lt-LT" sz="2100" dirty="0">
                <a:latin typeface="Times New Roman" panose="02020603050405020304" pitchFamily="18" charset="0"/>
                <a:cs typeface="Times New Roman" panose="02020603050405020304" pitchFamily="18" charset="0"/>
              </a:rPr>
              <a:t> gatvėje, Kazliškio kaimo Žaliosios ir Sodų gatvėse, </a:t>
            </a:r>
            <a:r>
              <a:rPr lang="lt-LT" sz="2100" dirty="0" err="1">
                <a:latin typeface="Times New Roman" panose="02020603050405020304" pitchFamily="18" charset="0"/>
                <a:cs typeface="Times New Roman" panose="02020603050405020304" pitchFamily="18" charset="0"/>
              </a:rPr>
              <a:t>Bradesių</a:t>
            </a:r>
            <a:r>
              <a:rPr lang="lt-LT" sz="2100" dirty="0">
                <a:latin typeface="Times New Roman" panose="02020603050405020304" pitchFamily="18" charset="0"/>
                <a:cs typeface="Times New Roman" panose="02020603050405020304" pitchFamily="18" charset="0"/>
              </a:rPr>
              <a:t> kaimo kelyje Nr. KR-94 (viso 21,9 tūkst. </a:t>
            </a:r>
            <a:r>
              <a:rPr lang="lt-LT" sz="2100" dirty="0" err="1">
                <a:latin typeface="Times New Roman" panose="02020603050405020304" pitchFamily="18" charset="0"/>
                <a:cs typeface="Times New Roman" panose="02020603050405020304" pitchFamily="18" charset="0"/>
              </a:rPr>
              <a:t>Eur</a:t>
            </a:r>
            <a:r>
              <a:rPr lang="lt-LT" sz="2100" dirty="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107478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Rokiškio miesto Kauno ir Perkūno gatvių dalių rekonstravimas</a:t>
            </a:r>
            <a:endParaRPr lang="en-GB" dirty="0"/>
          </a:p>
        </p:txBody>
      </p:sp>
      <p:sp>
        <p:nvSpPr>
          <p:cNvPr id="4" name="Teksto vietos rezervavimo ženklas 3"/>
          <p:cNvSpPr>
            <a:spLocks noGrp="1"/>
          </p:cNvSpPr>
          <p:nvPr>
            <p:ph type="body" sz="quarter" idx="14"/>
          </p:nvPr>
        </p:nvSpPr>
        <p:spPr/>
        <p:txBody>
          <a:bodyPr>
            <a:normAutofit fontScale="85000" lnSpcReduction="20000"/>
          </a:bodyPr>
          <a:lstStyle/>
          <a:p>
            <a:pPr marL="0" indent="0">
              <a:buNone/>
            </a:pPr>
            <a:r>
              <a:rPr lang="lt-LT" dirty="0"/>
              <a:t>Vertė 824 848,53 </a:t>
            </a:r>
            <a:r>
              <a:rPr lang="lt-LT" dirty="0" err="1" smtClean="0"/>
              <a:t>Eur</a:t>
            </a:r>
            <a:r>
              <a:rPr lang="lt-LT" dirty="0" smtClean="0"/>
              <a:t> (ES-686 </a:t>
            </a:r>
            <a:r>
              <a:rPr lang="lt-LT" dirty="0"/>
              <a:t>762,88 </a:t>
            </a:r>
            <a:r>
              <a:rPr lang="lt-LT" dirty="0" err="1" smtClean="0"/>
              <a:t>Eur;SB</a:t>
            </a:r>
            <a:r>
              <a:rPr lang="lt-LT" dirty="0" smtClean="0"/>
              <a:t>– </a:t>
            </a:r>
            <a:r>
              <a:rPr lang="lt-LT" dirty="0"/>
              <a:t>138 085,65 </a:t>
            </a:r>
            <a:r>
              <a:rPr lang="lt-LT" dirty="0" err="1" smtClean="0"/>
              <a:t>Eur</a:t>
            </a:r>
            <a:r>
              <a:rPr lang="lt-LT" dirty="0" smtClean="0"/>
              <a:t>)</a:t>
            </a:r>
          </a:p>
          <a:p>
            <a:pPr marL="0" indent="0">
              <a:buNone/>
            </a:pPr>
            <a:r>
              <a:rPr lang="lt-LT" dirty="0" smtClean="0"/>
              <a:t>Rokiškio </a:t>
            </a:r>
            <a:r>
              <a:rPr lang="lt-LT" dirty="0"/>
              <a:t>miesto Kauno gatvėje, atkarpoje nuo Perkūno gatvės iki Laisvės gatvės (780 m), įrengta nauja gatvės dangos konstrukcija – apsauginis šalčiui atsparus sluoksnis, pagrindo sluoksnis ir </a:t>
            </a:r>
            <a:r>
              <a:rPr lang="lt-LT" dirty="0" err="1"/>
              <a:t>dvisluoksnė</a:t>
            </a:r>
            <a:r>
              <a:rPr lang="lt-LT" dirty="0"/>
              <a:t> asfalto danga. Taipogi įrengti nauji lietaus nuotekų inžineriniai tinklai. Gatvės kairėje pusėje įrengtas 1,5 m pločio pėsčiųjų takas, dešinėje pusėje – 3,0 m pločio dviračių ir pėsčiųjų takas. Visoje atkarpoje sumontuotas naujas gatvės apšvietimas. Projekte įdiegtos ir eismo saugumą didinančios priemonės – momentinio greičio švieslentė, apsauginė pėsčiųjų tvorelė.</a:t>
            </a:r>
          </a:p>
          <a:p>
            <a:pPr marL="0" indent="0">
              <a:buNone/>
            </a:pPr>
            <a:r>
              <a:rPr lang="lt-LT" dirty="0"/>
              <a:t>Rokiškio miesto Perkūno gatvėje (nuo Perkūno g. 5A iki Kauno g.) atnaujinta esama asfalto danga įrengiant 2 naujus sluoksnius. Gatvės kairėje pusėje įrengtas 1,7 m pėsčiųjų takas, dešinėje – 3,0 m pločio pėsčiųjų ir dviračių takas.</a:t>
            </a:r>
          </a:p>
          <a:p>
            <a:pPr marL="0" indent="0">
              <a:buNone/>
            </a:pPr>
            <a:endParaRPr lang="lt-LT" dirty="0"/>
          </a:p>
          <a:p>
            <a:pPr marL="0" indent="0">
              <a:buNone/>
            </a:pPr>
            <a:endParaRPr lang="lt-LT" dirty="0"/>
          </a:p>
          <a:p>
            <a:pPr marL="0" indent="0">
              <a:buNone/>
            </a:pPr>
            <a:endParaRPr lang="en-GB" dirty="0"/>
          </a:p>
        </p:txBody>
      </p:sp>
      <p:pic>
        <p:nvPicPr>
          <p:cNvPr id="3075" name="Picture 3"/>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l="3662" r="3662"/>
          <a:stretch>
            <a:fillRect/>
          </a:stretch>
        </p:blipFill>
        <p:spPr bwMode="auto">
          <a:xfrm>
            <a:off x="6030276" y="869633"/>
            <a:ext cx="3875724" cy="313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280" y="4019233"/>
            <a:ext cx="3855719" cy="268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939" y="2622233"/>
            <a:ext cx="2271713"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37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Daugiabučių gyvenamųjų namų atnaujinimo (modernizavimo) programa</a:t>
            </a:r>
            <a:endParaRPr lang="en-GB" dirty="0"/>
          </a:p>
        </p:txBody>
      </p:sp>
      <p:sp>
        <p:nvSpPr>
          <p:cNvPr id="3" name="Paveikslėlio vietos rezervavimo ženklas 2"/>
          <p:cNvSpPr>
            <a:spLocks noGrp="1"/>
          </p:cNvSpPr>
          <p:nvPr>
            <p:ph type="pic" sz="quarter" idx="13"/>
          </p:nvPr>
        </p:nvSpPr>
        <p:spPr/>
      </p:sp>
      <p:sp>
        <p:nvSpPr>
          <p:cNvPr id="4" name="Teksto vietos rezervavimo ženklas 3"/>
          <p:cNvSpPr>
            <a:spLocks noGrp="1"/>
          </p:cNvSpPr>
          <p:nvPr>
            <p:ph type="body" sz="quarter" idx="14"/>
          </p:nvPr>
        </p:nvSpPr>
        <p:spPr/>
        <p:txBody>
          <a:bodyPr/>
          <a:lstStyle/>
          <a:p>
            <a:pPr marL="0" indent="0">
              <a:buNone/>
            </a:pPr>
            <a:r>
              <a:rPr lang="lt-LT" dirty="0" smtClean="0"/>
              <a:t>Valstybės biudžeto ir gyventojų lėšomis nuo 2014 m. baigta renovuoti 12 daugiabučių gyvenamųjų namų </a:t>
            </a:r>
            <a:r>
              <a:rPr lang="lt-LT" dirty="0"/>
              <a:t>Rokiškio mieste, Obelių mieste, </a:t>
            </a:r>
            <a:r>
              <a:rPr lang="lt-LT" dirty="0" err="1"/>
              <a:t>Juodupės</a:t>
            </a:r>
            <a:r>
              <a:rPr lang="lt-LT" dirty="0"/>
              <a:t> miestelyje, atliktų darbų vertė siekia </a:t>
            </a:r>
            <a:r>
              <a:rPr lang="lt-LT" dirty="0" smtClean="0"/>
              <a:t>2,098 </a:t>
            </a:r>
            <a:r>
              <a:rPr lang="lt-LT" dirty="0"/>
              <a:t>mln. </a:t>
            </a:r>
            <a:r>
              <a:rPr lang="lt-LT" dirty="0" err="1"/>
              <a:t>Eur</a:t>
            </a:r>
            <a:r>
              <a:rPr lang="lt-LT" dirty="0"/>
              <a:t>;</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906463"/>
            <a:ext cx="5108575"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9" y="3854450"/>
            <a:ext cx="5108574"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06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a:bodyPr>
          <a:lstStyle/>
          <a:p>
            <a:r>
              <a:rPr lang="it-IT" dirty="0" smtClean="0"/>
              <a:t>201</a:t>
            </a:r>
            <a:r>
              <a:rPr lang="lt-LT" dirty="0" smtClean="0"/>
              <a:t>4</a:t>
            </a:r>
            <a:r>
              <a:rPr lang="it-IT" dirty="0" smtClean="0"/>
              <a:t>-2020 </a:t>
            </a:r>
            <a:r>
              <a:rPr lang="it-IT" dirty="0"/>
              <a:t>m. periodo investicijų šaltiniai:</a:t>
            </a:r>
            <a:endParaRPr lang="en-US" dirty="0"/>
          </a:p>
        </p:txBody>
      </p:sp>
      <p:sp>
        <p:nvSpPr>
          <p:cNvPr id="9" name="Teksto vietos rezervavimo ženklas 8"/>
          <p:cNvSpPr>
            <a:spLocks noGrp="1"/>
          </p:cNvSpPr>
          <p:nvPr>
            <p:ph type="body" sz="quarter" idx="10"/>
          </p:nvPr>
        </p:nvSpPr>
        <p:spPr>
          <a:xfrm>
            <a:off x="441961" y="1320800"/>
            <a:ext cx="8783004" cy="4493260"/>
          </a:xfrm>
        </p:spPr>
        <p:txBody>
          <a:bodyPr>
            <a:normAutofit/>
          </a:bodyPr>
          <a:lstStyle/>
          <a:p>
            <a:r>
              <a:rPr lang="lt-LT" dirty="0"/>
              <a:t>ES fondų investicijų veiksmų programos pagal regiono, valstybės ir konkurso būdu skelbiamas priemones;</a:t>
            </a:r>
          </a:p>
          <a:p>
            <a:r>
              <a:rPr lang="lt-LT" dirty="0"/>
              <a:t>Lietuvos 2014–2020 metų kaimo plėtros </a:t>
            </a:r>
            <a:r>
              <a:rPr lang="lt-LT" dirty="0" smtClean="0"/>
              <a:t>programa;</a:t>
            </a:r>
            <a:endParaRPr lang="lt-LT" dirty="0"/>
          </a:p>
          <a:p>
            <a:r>
              <a:rPr lang="lt-LT" dirty="0" err="1"/>
              <a:t>Interreg</a:t>
            </a:r>
            <a:r>
              <a:rPr lang="lt-LT" dirty="0"/>
              <a:t> V-A Latvijos-Lietuvos bendradarbiavimo per sieną </a:t>
            </a:r>
            <a:r>
              <a:rPr lang="lt-LT" dirty="0" smtClean="0"/>
              <a:t>programa;</a:t>
            </a:r>
            <a:endParaRPr lang="lt-LT" dirty="0"/>
          </a:p>
          <a:p>
            <a:r>
              <a:rPr lang="lt-LT" dirty="0"/>
              <a:t>EKP Latvijos, Lietuvos ir Baltarusijos bendradarbiavimo per sieną </a:t>
            </a:r>
            <a:r>
              <a:rPr lang="lt-LT" dirty="0" smtClean="0"/>
              <a:t>programa;</a:t>
            </a:r>
            <a:endParaRPr lang="lt-LT" dirty="0"/>
          </a:p>
          <a:p>
            <a:r>
              <a:rPr lang="lt-LT" dirty="0"/>
              <a:t>Klimato kaitos specialioji </a:t>
            </a:r>
            <a:r>
              <a:rPr lang="lt-LT" dirty="0" smtClean="0"/>
              <a:t>programa;</a:t>
            </a:r>
            <a:endParaRPr lang="lt-LT" dirty="0"/>
          </a:p>
          <a:p>
            <a:r>
              <a:rPr lang="lt-LT" dirty="0"/>
              <a:t>Valstybės biudžeto </a:t>
            </a:r>
            <a:r>
              <a:rPr lang="lt-LT" dirty="0" smtClean="0"/>
              <a:t>lėšos;</a:t>
            </a:r>
          </a:p>
          <a:p>
            <a:r>
              <a:rPr lang="lt-LT" dirty="0"/>
              <a:t>Daugiabučių namų atnaujinimo (modernizavimo) </a:t>
            </a:r>
            <a:r>
              <a:rPr lang="lt-LT" dirty="0" smtClean="0"/>
              <a:t>programa.</a:t>
            </a:r>
          </a:p>
          <a:p>
            <a:endParaRPr lang="lt-LT" dirty="0"/>
          </a:p>
          <a:p>
            <a:r>
              <a:rPr lang="lt-LT" dirty="0"/>
              <a:t>2014-2019 m. Rokiškio rajono savivaldybė įgyvendina 35 projektus, kurių bendra vertė 15 mln. </a:t>
            </a:r>
            <a:r>
              <a:rPr lang="lt-LT" dirty="0" err="1"/>
              <a:t>Eur</a:t>
            </a:r>
            <a:r>
              <a:rPr lang="lt-LT" dirty="0"/>
              <a:t>. 7 projektų paraiškos vertinamos. </a:t>
            </a:r>
            <a:r>
              <a:rPr lang="lt-LT" dirty="0" smtClean="0"/>
              <a:t>2 projektai baigti įgyvendinti.</a:t>
            </a:r>
            <a:endParaRPr lang="en-US" dirty="0"/>
          </a:p>
        </p:txBody>
      </p:sp>
    </p:spTree>
    <p:extLst>
      <p:ext uri="{BB962C8B-B14F-4D97-AF65-F5344CB8AC3E}">
        <p14:creationId xmlns:p14="http://schemas.microsoft.com/office/powerpoint/2010/main" val="125592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Rokiškio rajono </a:t>
            </a:r>
            <a:r>
              <a:rPr lang="lt-LT" dirty="0" smtClean="0"/>
              <a:t>strateginis </a:t>
            </a:r>
            <a:r>
              <a:rPr lang="lt-LT" dirty="0"/>
              <a:t>plėtros </a:t>
            </a:r>
            <a:r>
              <a:rPr lang="lt-LT" dirty="0" smtClean="0"/>
              <a:t>planas </a:t>
            </a:r>
            <a:r>
              <a:rPr lang="lt-LT" dirty="0"/>
              <a:t>iki 2022 m</a:t>
            </a:r>
            <a:endParaRPr lang="en-GB" dirty="0"/>
          </a:p>
        </p:txBody>
      </p:sp>
      <p:sp>
        <p:nvSpPr>
          <p:cNvPr id="3" name="Teksto vietos rezervavimo ženklas 2"/>
          <p:cNvSpPr>
            <a:spLocks noGrp="1"/>
          </p:cNvSpPr>
          <p:nvPr>
            <p:ph type="body" sz="quarter" idx="10"/>
          </p:nvPr>
        </p:nvSpPr>
        <p:spPr>
          <a:xfrm>
            <a:off x="586741" y="1320800"/>
            <a:ext cx="8638224" cy="3990340"/>
          </a:xfrm>
        </p:spPr>
        <p:txBody>
          <a:bodyPr/>
          <a:lstStyle/>
          <a:p>
            <a:r>
              <a:rPr lang="lt-LT" sz="2400" dirty="0" smtClean="0">
                <a:latin typeface="Times New Roman" panose="02020603050405020304" pitchFamily="18" charset="0"/>
                <a:cs typeface="Times New Roman" panose="02020603050405020304" pitchFamily="18" charset="0"/>
              </a:rPr>
              <a:t>I prioritetas. Ekonominės </a:t>
            </a:r>
            <a:r>
              <a:rPr lang="lt-LT" sz="2400" dirty="0">
                <a:latin typeface="Times New Roman" panose="02020603050405020304" pitchFamily="18" charset="0"/>
                <a:cs typeface="Times New Roman" panose="02020603050405020304" pitchFamily="18" charset="0"/>
              </a:rPr>
              <a:t>plėtros skatinimas ir konkurencingumo </a:t>
            </a:r>
            <a:r>
              <a:rPr lang="lt-LT" sz="2400" dirty="0" smtClean="0">
                <a:latin typeface="Times New Roman" panose="02020603050405020304" pitchFamily="18" charset="0"/>
                <a:cs typeface="Times New Roman" panose="02020603050405020304" pitchFamily="18" charset="0"/>
              </a:rPr>
              <a:t>didinimas;</a:t>
            </a:r>
            <a:endParaRPr lang="lt-LT" sz="2400" dirty="0">
              <a:latin typeface="Times New Roman" panose="02020603050405020304" pitchFamily="18" charset="0"/>
              <a:cs typeface="Times New Roman" panose="02020603050405020304" pitchFamily="18" charset="0"/>
            </a:endParaRPr>
          </a:p>
          <a:p>
            <a:r>
              <a:rPr lang="lt-LT" sz="2400" dirty="0" smtClean="0">
                <a:latin typeface="Times New Roman" panose="02020603050405020304" pitchFamily="18" charset="0"/>
                <a:cs typeface="Times New Roman" panose="02020603050405020304" pitchFamily="18" charset="0"/>
              </a:rPr>
              <a:t>II prioritetas. </a:t>
            </a:r>
            <a:r>
              <a:rPr lang="lt-LT" sz="2400" dirty="0">
                <a:latin typeface="Times New Roman" panose="02020603050405020304" pitchFamily="18" charset="0"/>
                <a:cs typeface="Times New Roman" panose="02020603050405020304" pitchFamily="18" charset="0"/>
              </a:rPr>
              <a:t>Sumanios visuomenės ir socialinės gerovės </a:t>
            </a:r>
            <a:r>
              <a:rPr lang="lt-LT" sz="2400" dirty="0" smtClean="0">
                <a:latin typeface="Times New Roman" panose="02020603050405020304" pitchFamily="18" charset="0"/>
                <a:cs typeface="Times New Roman" panose="02020603050405020304" pitchFamily="18" charset="0"/>
              </a:rPr>
              <a:t>kūrimas;</a:t>
            </a:r>
            <a:endParaRPr lang="lt-LT" sz="2400" dirty="0">
              <a:latin typeface="Times New Roman" panose="02020603050405020304" pitchFamily="18" charset="0"/>
              <a:cs typeface="Times New Roman" panose="02020603050405020304" pitchFamily="18" charset="0"/>
            </a:endParaRPr>
          </a:p>
          <a:p>
            <a:r>
              <a:rPr lang="lt-LT" sz="2400" dirty="0" smtClean="0">
                <a:latin typeface="Times New Roman" panose="02020603050405020304" pitchFamily="18" charset="0"/>
                <a:cs typeface="Times New Roman" panose="02020603050405020304" pitchFamily="18" charset="0"/>
              </a:rPr>
              <a:t>III prioritetas. </a:t>
            </a:r>
            <a:r>
              <a:rPr lang="lt-LT" sz="2400" dirty="0">
                <a:latin typeface="Times New Roman" panose="02020603050405020304" pitchFamily="18" charset="0"/>
                <a:cs typeface="Times New Roman" panose="02020603050405020304" pitchFamily="18" charset="0"/>
              </a:rPr>
              <a:t>Darnaus teritorijų ir infrastruktūros </a:t>
            </a:r>
            <a:r>
              <a:rPr lang="lt-LT" sz="2400" dirty="0" smtClean="0">
                <a:latin typeface="Times New Roman" panose="02020603050405020304" pitchFamily="18" charset="0"/>
                <a:cs typeface="Times New Roman" panose="02020603050405020304" pitchFamily="18" charset="0"/>
              </a:rPr>
              <a:t>vystymas.</a:t>
            </a:r>
            <a:endParaRPr lang="lt-LT" sz="24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8749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681039" y="320040"/>
            <a:ext cx="8543925" cy="838200"/>
          </a:xfrm>
        </p:spPr>
        <p:txBody>
          <a:bodyPr>
            <a:normAutofit fontScale="90000"/>
          </a:bodyPr>
          <a:lstStyle/>
          <a:p>
            <a:r>
              <a:rPr lang="pt-BR" dirty="0"/>
              <a:t>I prioritetas. Ekonominės plėtros skatinimas ir konkurencingumo </a:t>
            </a:r>
            <a:r>
              <a:rPr lang="pt-BR" dirty="0" smtClean="0"/>
              <a:t>didinimas</a:t>
            </a:r>
            <a:r>
              <a:rPr lang="lt-LT" dirty="0" smtClean="0"/>
              <a:t>.</a:t>
            </a:r>
            <a:r>
              <a:rPr lang="pt-BR" dirty="0"/>
              <a:t/>
            </a:r>
            <a:br>
              <a:rPr lang="pt-BR" dirty="0"/>
            </a:br>
            <a:endParaRPr lang="en-GB" dirty="0"/>
          </a:p>
        </p:txBody>
      </p:sp>
      <p:sp>
        <p:nvSpPr>
          <p:cNvPr id="6" name="Teksto vietos rezervavimo ženklas 5"/>
          <p:cNvSpPr>
            <a:spLocks noGrp="1"/>
          </p:cNvSpPr>
          <p:nvPr>
            <p:ph type="body" sz="quarter" idx="10"/>
          </p:nvPr>
        </p:nvSpPr>
        <p:spPr/>
        <p:txBody>
          <a:bodyPr/>
          <a:lstStyle/>
          <a:p>
            <a:endParaRPr lang="lt-LT" dirty="0" smtClean="0"/>
          </a:p>
          <a:p>
            <a:r>
              <a:rPr lang="lt-LT" dirty="0" smtClean="0"/>
              <a:t>Siekiant </a:t>
            </a:r>
            <a:r>
              <a:rPr lang="lt-LT" dirty="0"/>
              <a:t>išsaugoti kultūros paveldą, formuoti turistinį ir rekreacinį patrauklumą, </a:t>
            </a:r>
            <a:r>
              <a:rPr lang="lt-LT" dirty="0" smtClean="0"/>
              <a:t>gerinti žemės ūkio veiklos sąlygas kaimo vietovėse, Rokiškio </a:t>
            </a:r>
            <a:r>
              <a:rPr lang="lt-LT" dirty="0"/>
              <a:t>rajono savivaldybės administracija teikė paraiškas įvairiems fondams paramai gauti.</a:t>
            </a:r>
          </a:p>
          <a:p>
            <a:endParaRPr lang="en-GB" dirty="0"/>
          </a:p>
        </p:txBody>
      </p:sp>
    </p:spTree>
    <p:extLst>
      <p:ext uri="{BB962C8B-B14F-4D97-AF65-F5344CB8AC3E}">
        <p14:creationId xmlns:p14="http://schemas.microsoft.com/office/powerpoint/2010/main" val="82132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„Rokiškio </a:t>
            </a:r>
            <a:r>
              <a:rPr lang="lt-LT" dirty="0"/>
              <a:t>rajono teritorijų kraštovaizdžio formavimas ir ekologinės būklės </a:t>
            </a:r>
            <a:r>
              <a:rPr lang="lt-LT" dirty="0" smtClean="0"/>
              <a:t>gerinimas“ 2016-2018 m.</a:t>
            </a:r>
            <a:endParaRPr lang="en-GB" dirty="0"/>
          </a:p>
        </p:txBody>
      </p:sp>
      <p:sp>
        <p:nvSpPr>
          <p:cNvPr id="4" name="Teksto vietos rezervavimo ženklas 3"/>
          <p:cNvSpPr>
            <a:spLocks noGrp="1"/>
          </p:cNvSpPr>
          <p:nvPr>
            <p:ph type="body" sz="quarter" idx="14"/>
          </p:nvPr>
        </p:nvSpPr>
        <p:spPr/>
        <p:txBody>
          <a:bodyPr>
            <a:normAutofit/>
          </a:bodyPr>
          <a:lstStyle/>
          <a:p>
            <a:pPr marL="0" indent="0">
              <a:buNone/>
            </a:pPr>
            <a:r>
              <a:rPr lang="lt-LT" sz="1600" dirty="0"/>
              <a:t>Vertė  - </a:t>
            </a:r>
            <a:r>
              <a:rPr lang="lt-LT" sz="1600" dirty="0" smtClean="0"/>
              <a:t>187667,26 </a:t>
            </a:r>
            <a:r>
              <a:rPr lang="lt-LT" sz="1600" dirty="0" err="1" smtClean="0"/>
              <a:t>Eur</a:t>
            </a:r>
            <a:r>
              <a:rPr lang="lt-LT" sz="1600" dirty="0" smtClean="0"/>
              <a:t> (ES </a:t>
            </a:r>
            <a:r>
              <a:rPr lang="lt-LT" sz="1600" dirty="0"/>
              <a:t>lėšos 159 517,17 EUR</a:t>
            </a:r>
            <a:br>
              <a:rPr lang="lt-LT" sz="1600" dirty="0"/>
            </a:br>
            <a:r>
              <a:rPr lang="lt-LT" sz="1600" dirty="0"/>
              <a:t>Savivaldybės biudžeto lėšos 28 258,73 EUR</a:t>
            </a:r>
            <a:br>
              <a:rPr lang="lt-LT" sz="1600" dirty="0"/>
            </a:br>
            <a:r>
              <a:rPr lang="lt-LT" sz="1600" dirty="0"/>
              <a:t>Savivaldybės biudžeto lėšos (netinkamos finansuoti) 108,64 </a:t>
            </a:r>
            <a:r>
              <a:rPr lang="lt-LT" sz="1600" dirty="0" smtClean="0"/>
              <a:t>EUR)</a:t>
            </a:r>
          </a:p>
          <a:p>
            <a:pPr marL="0" indent="0">
              <a:buNone/>
            </a:pPr>
            <a:r>
              <a:rPr lang="lt-LT" sz="1600" dirty="0" smtClean="0"/>
              <a:t>Veiklos:</a:t>
            </a:r>
          </a:p>
          <a:p>
            <a:pPr marL="0" indent="0">
              <a:buNone/>
            </a:pPr>
            <a:r>
              <a:rPr lang="lt-LT" dirty="0" smtClean="0"/>
              <a:t>Projektu sutvarkytos </a:t>
            </a:r>
            <a:r>
              <a:rPr lang="lt-LT" dirty="0"/>
              <a:t>dvi Rokiškio rajono </a:t>
            </a:r>
            <a:r>
              <a:rPr lang="lt-LT" dirty="0" smtClean="0"/>
              <a:t>apleistos teritorijos</a:t>
            </a:r>
            <a:r>
              <a:rPr lang="lt-LT" dirty="0"/>
              <a:t>: Dargių kaime, </a:t>
            </a:r>
            <a:r>
              <a:rPr lang="lt-LT" dirty="0" smtClean="0"/>
              <a:t>nugriauti </a:t>
            </a:r>
            <a:r>
              <a:rPr lang="lt-LT" dirty="0"/>
              <a:t>6 </a:t>
            </a:r>
            <a:r>
              <a:rPr lang="lt-LT" dirty="0" smtClean="0"/>
              <a:t>bešeimininkiai pastatai </a:t>
            </a:r>
            <a:r>
              <a:rPr lang="lt-LT" dirty="0"/>
              <a:t>ir Salų miestelyje </a:t>
            </a:r>
            <a:r>
              <a:rPr lang="lt-LT" dirty="0" smtClean="0"/>
              <a:t>nugriautas bešeimininkis pastatas </a:t>
            </a:r>
            <a:r>
              <a:rPr lang="lt-LT" dirty="0"/>
              <a:t>– </a:t>
            </a:r>
            <a:r>
              <a:rPr lang="lt-LT" dirty="0" smtClean="0"/>
              <a:t>bendrabutis, </a:t>
            </a:r>
            <a:r>
              <a:rPr lang="lt-LT" dirty="0"/>
              <a:t>ir </a:t>
            </a:r>
            <a:r>
              <a:rPr lang="lt-LT" dirty="0" smtClean="0"/>
              <a:t>sutvarkyta Salų </a:t>
            </a:r>
            <a:r>
              <a:rPr lang="lt-LT" dirty="0"/>
              <a:t>dvaro parko teritorijos </a:t>
            </a:r>
            <a:r>
              <a:rPr lang="lt-LT" dirty="0" smtClean="0"/>
              <a:t>dalis, įsigytas </a:t>
            </a:r>
            <a:r>
              <a:rPr lang="lt-LT" dirty="0"/>
              <a:t>parko priežiūrai sodo </a:t>
            </a:r>
            <a:r>
              <a:rPr lang="lt-LT" dirty="0" err="1" smtClean="0"/>
              <a:t>traktoriukas</a:t>
            </a:r>
            <a:r>
              <a:rPr lang="lt-LT" dirty="0" smtClean="0"/>
              <a:t>.</a:t>
            </a:r>
            <a:r>
              <a:rPr lang="lt-LT" dirty="0"/>
              <a:t/>
            </a:r>
            <a:br>
              <a:rPr lang="lt-LT" dirty="0"/>
            </a:b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827" y="1218249"/>
            <a:ext cx="3609974" cy="239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09060" y="1949074"/>
            <a:ext cx="1546860" cy="400110"/>
          </a:xfrm>
          <a:prstGeom prst="rect">
            <a:avLst/>
          </a:prstGeom>
          <a:noFill/>
        </p:spPr>
        <p:txBody>
          <a:bodyPr wrap="square" rtlCol="0">
            <a:spAutoFit/>
          </a:bodyPr>
          <a:lstStyle/>
          <a:p>
            <a:r>
              <a:rPr lang="lt-LT" sz="2000" b="1" dirty="0" smtClean="0">
                <a:solidFill>
                  <a:schemeClr val="accent4"/>
                </a:solidFill>
              </a:rPr>
              <a:t>PRIEŠ</a:t>
            </a:r>
            <a:endParaRPr lang="en-GB" sz="2000" b="1" dirty="0">
              <a:solidFill>
                <a:schemeClr val="accent4"/>
              </a:solidFill>
            </a:endParaRPr>
          </a:p>
        </p:txBody>
      </p:sp>
      <p:pic>
        <p:nvPicPr>
          <p:cNvPr id="2051"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8632" r="18632"/>
          <a:stretch>
            <a:fillRect/>
          </a:stretch>
        </p:blipFill>
        <p:spPr bwMode="auto">
          <a:xfrm>
            <a:off x="4955827" y="3727133"/>
            <a:ext cx="3609974" cy="2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09060" y="4602480"/>
            <a:ext cx="937260" cy="369332"/>
          </a:xfrm>
          <a:prstGeom prst="rect">
            <a:avLst/>
          </a:prstGeom>
          <a:noFill/>
        </p:spPr>
        <p:txBody>
          <a:bodyPr wrap="square" rtlCol="0">
            <a:spAutoFit/>
          </a:bodyPr>
          <a:lstStyle/>
          <a:p>
            <a:r>
              <a:rPr lang="lt-LT" b="1" dirty="0" smtClean="0">
                <a:solidFill>
                  <a:schemeClr val="accent4"/>
                </a:solidFill>
              </a:rPr>
              <a:t>PO</a:t>
            </a:r>
            <a:endParaRPr lang="en-GB" b="1" dirty="0">
              <a:solidFill>
                <a:schemeClr val="accent4"/>
              </a:solidFill>
            </a:endParaRPr>
          </a:p>
        </p:txBody>
      </p:sp>
    </p:spTree>
    <p:extLst>
      <p:ext uri="{BB962C8B-B14F-4D97-AF65-F5344CB8AC3E}">
        <p14:creationId xmlns:p14="http://schemas.microsoft.com/office/powerpoint/2010/main" val="3974061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a:t>II prioritetas. Sumanios visuomenės ir socialinės gerovės kūrimas</a:t>
            </a:r>
            <a:endParaRPr lang="en-GB" dirty="0"/>
          </a:p>
        </p:txBody>
      </p:sp>
      <p:sp>
        <p:nvSpPr>
          <p:cNvPr id="6" name="Teksto vietos rezervavimo ženklas 5"/>
          <p:cNvSpPr>
            <a:spLocks noGrp="1"/>
          </p:cNvSpPr>
          <p:nvPr>
            <p:ph type="body" sz="quarter" idx="10"/>
          </p:nvPr>
        </p:nvSpPr>
        <p:spPr/>
        <p:txBody>
          <a:bodyPr/>
          <a:lstStyle/>
          <a:p>
            <a:r>
              <a:rPr lang="lt-LT" dirty="0"/>
              <a:t> Siekiant kurti kokybišką, visiems prieinamą ir tęstinę švietimo sistemą rajone, </a:t>
            </a:r>
            <a:r>
              <a:rPr lang="lt-LT" dirty="0" smtClean="0"/>
              <a:t>didinti jaunimo užimtumą,  gerinti sveikatos priežiūros paslaugas,  sveikatingumo, kultūros, sporto paslaugas, Rokiškio </a:t>
            </a:r>
            <a:r>
              <a:rPr lang="lt-LT" dirty="0"/>
              <a:t>rajono savivaldybės administracija ir jos įstaigos teikė projektus ES struktūrinei paramai gauti. </a:t>
            </a:r>
            <a:endParaRPr lang="en-GB" dirty="0"/>
          </a:p>
        </p:txBody>
      </p:sp>
    </p:spTree>
    <p:extLst>
      <p:ext uri="{BB962C8B-B14F-4D97-AF65-F5344CB8AC3E}">
        <p14:creationId xmlns:p14="http://schemas.microsoft.com/office/powerpoint/2010/main" val="361599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normAutofit fontScale="90000"/>
          </a:bodyPr>
          <a:lstStyle/>
          <a:p>
            <a:r>
              <a:rPr lang="en-GB" dirty="0"/>
              <a:t>Rokiškio </a:t>
            </a:r>
            <a:r>
              <a:rPr lang="en-GB" dirty="0" err="1"/>
              <a:t>Juozo</a:t>
            </a:r>
            <a:r>
              <a:rPr lang="en-GB" dirty="0"/>
              <a:t> </a:t>
            </a:r>
            <a:r>
              <a:rPr lang="en-GB" dirty="0" err="1"/>
              <a:t>Tūbelio</a:t>
            </a:r>
            <a:r>
              <a:rPr lang="en-GB" dirty="0"/>
              <a:t> </a:t>
            </a:r>
            <a:r>
              <a:rPr lang="en-GB" dirty="0" err="1"/>
              <a:t>progimnazijos</a:t>
            </a:r>
            <a:r>
              <a:rPr lang="en-GB" dirty="0"/>
              <a:t> </a:t>
            </a:r>
            <a:r>
              <a:rPr lang="en-GB" dirty="0" err="1"/>
              <a:t>sporto</a:t>
            </a:r>
            <a:r>
              <a:rPr lang="en-GB" dirty="0"/>
              <a:t> </a:t>
            </a:r>
            <a:r>
              <a:rPr lang="en-GB" dirty="0" err="1"/>
              <a:t>aikštyno</a:t>
            </a:r>
            <a:r>
              <a:rPr lang="en-GB" dirty="0"/>
              <a:t>, P. </a:t>
            </a:r>
            <a:r>
              <a:rPr lang="en-GB" dirty="0" err="1"/>
              <a:t>Širvio</a:t>
            </a:r>
            <a:r>
              <a:rPr lang="en-GB" dirty="0"/>
              <a:t> g. 2, </a:t>
            </a:r>
            <a:r>
              <a:rPr lang="en-GB" dirty="0" err="1"/>
              <a:t>Rokiškis</a:t>
            </a:r>
            <a:r>
              <a:rPr lang="en-GB" dirty="0"/>
              <a:t>, </a:t>
            </a:r>
            <a:r>
              <a:rPr lang="en-GB" dirty="0" err="1"/>
              <a:t>atnaujinimas</a:t>
            </a:r>
            <a:endParaRPr lang="en-GB" dirty="0"/>
          </a:p>
        </p:txBody>
      </p:sp>
      <p:pic>
        <p:nvPicPr>
          <p:cNvPr id="8" name="Paveikslėlio vietos rezervavimo ženklas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706" r="3706"/>
          <a:stretch>
            <a:fillRect/>
          </a:stretch>
        </p:blipFill>
        <p:spPr>
          <a:xfrm>
            <a:off x="6195203" y="899969"/>
            <a:ext cx="2891738" cy="2792137"/>
          </a:xfrm>
        </p:spPr>
      </p:pic>
      <p:sp>
        <p:nvSpPr>
          <p:cNvPr id="7" name="Teksto vietos rezervavimo ženklas 6"/>
          <p:cNvSpPr>
            <a:spLocks noGrp="1"/>
          </p:cNvSpPr>
          <p:nvPr>
            <p:ph type="body" sz="quarter" idx="14"/>
          </p:nvPr>
        </p:nvSpPr>
        <p:spPr/>
        <p:txBody>
          <a:bodyPr>
            <a:normAutofit fontScale="77500" lnSpcReduction="20000"/>
          </a:bodyPr>
          <a:lstStyle/>
          <a:p>
            <a:pPr marL="0" indent="0">
              <a:buNone/>
            </a:pPr>
            <a:r>
              <a:rPr lang="lt-LT" sz="1600" dirty="0" smtClean="0">
                <a:latin typeface="Times New Roman" panose="02020603050405020304" pitchFamily="18" charset="0"/>
                <a:cs typeface="Times New Roman" panose="02020603050405020304" pitchFamily="18" charset="0"/>
              </a:rPr>
              <a:t>Bendra projekto vertė 290000,00</a:t>
            </a:r>
            <a:r>
              <a:rPr lang="lt-LT" sz="1600" dirty="0">
                <a:latin typeface="Times New Roman" panose="02020603050405020304" pitchFamily="18" charset="0"/>
                <a:cs typeface="Times New Roman" panose="02020603050405020304" pitchFamily="18" charset="0"/>
              </a:rPr>
              <a:t>€ </a:t>
            </a:r>
            <a:r>
              <a:rPr lang="lt-LT" sz="1600" dirty="0" smtClean="0">
                <a:latin typeface="Times New Roman" panose="02020603050405020304" pitchFamily="18" charset="0"/>
                <a:cs typeface="Times New Roman" panose="02020603050405020304" pitchFamily="18" charset="0"/>
              </a:rPr>
              <a:t>(SB- </a:t>
            </a:r>
            <a:r>
              <a:rPr lang="lt-LT" sz="1600" dirty="0">
                <a:latin typeface="Times New Roman" panose="02020603050405020304" pitchFamily="18" charset="0"/>
                <a:cs typeface="Times New Roman" panose="02020603050405020304" pitchFamily="18" charset="0"/>
              </a:rPr>
              <a:t>lėšos: 58000,00€ </a:t>
            </a:r>
            <a:r>
              <a:rPr lang="lt-LT" sz="1600" dirty="0" smtClean="0">
                <a:latin typeface="Times New Roman" panose="02020603050405020304" pitchFamily="18" charset="0"/>
                <a:cs typeface="Times New Roman" panose="02020603050405020304" pitchFamily="18" charset="0"/>
              </a:rPr>
              <a:t>VB </a:t>
            </a:r>
            <a:r>
              <a:rPr lang="lt-LT" sz="1600" dirty="0">
                <a:latin typeface="Times New Roman" panose="02020603050405020304" pitchFamily="18" charset="0"/>
                <a:cs typeface="Times New Roman" panose="02020603050405020304" pitchFamily="18" charset="0"/>
              </a:rPr>
              <a:t>lėšos: 232000,00€ </a:t>
            </a:r>
            <a:endParaRPr lang="lt-LT" sz="1600" dirty="0" smtClean="0">
              <a:latin typeface="Times New Roman" panose="02020603050405020304" pitchFamily="18" charset="0"/>
              <a:cs typeface="Times New Roman" panose="02020603050405020304" pitchFamily="18" charset="0"/>
            </a:endParaRPr>
          </a:p>
          <a:p>
            <a:pPr marL="0" indent="0">
              <a:buNone/>
            </a:pPr>
            <a:endParaRPr lang="lt-LT" sz="1600" dirty="0">
              <a:latin typeface="Times New Roman" panose="02020603050405020304" pitchFamily="18" charset="0"/>
              <a:cs typeface="Times New Roman" panose="02020603050405020304" pitchFamily="18" charset="0"/>
            </a:endParaRPr>
          </a:p>
          <a:p>
            <a:pPr marL="0" indent="0">
              <a:buNone/>
            </a:pPr>
            <a:r>
              <a:rPr lang="lt-LT" sz="1600" dirty="0" smtClean="0">
                <a:latin typeface="Times New Roman" panose="02020603050405020304" pitchFamily="18" charset="0"/>
                <a:cs typeface="Times New Roman" panose="02020603050405020304" pitchFamily="18" charset="0"/>
              </a:rPr>
              <a:t>Įgyvendinus projektą įrengta dirbtinė </a:t>
            </a:r>
            <a:r>
              <a:rPr lang="lt-LT" sz="1600" dirty="0">
                <a:latin typeface="Times New Roman" panose="02020603050405020304" pitchFamily="18" charset="0"/>
                <a:cs typeface="Times New Roman" panose="02020603050405020304" pitchFamily="18" charset="0"/>
              </a:rPr>
              <a:t>stadiono (futbolo aikštelės) ~ 2450 kv. m danga su įranga (futbolo vartai, apsauginis tinklas, apšvietimo sistema, lietaus surinkimo drenažas aplink futbolo aikštelę su lietaus vandens nubėgimo loveliu). Suoliukai 8 </a:t>
            </a:r>
            <a:r>
              <a:rPr lang="lt-LT" sz="1600" dirty="0" smtClean="0">
                <a:latin typeface="Times New Roman" panose="02020603050405020304" pitchFamily="18" charset="0"/>
                <a:cs typeface="Times New Roman" panose="02020603050405020304" pitchFamily="18" charset="0"/>
              </a:rPr>
              <a:t>vnt.</a:t>
            </a:r>
          </a:p>
          <a:p>
            <a:pPr marL="0" indent="0">
              <a:buNone/>
            </a:pPr>
            <a:r>
              <a:rPr lang="lt-LT" sz="1600" dirty="0" smtClean="0">
                <a:latin typeface="Times New Roman" panose="02020603050405020304" pitchFamily="18" charset="0"/>
                <a:cs typeface="Times New Roman" panose="02020603050405020304" pitchFamily="18" charset="0"/>
              </a:rPr>
              <a:t>Bėgimo </a:t>
            </a:r>
            <a:r>
              <a:rPr lang="lt-LT" sz="1600" dirty="0">
                <a:latin typeface="Times New Roman" panose="02020603050405020304" pitchFamily="18" charset="0"/>
                <a:cs typeface="Times New Roman" panose="02020603050405020304" pitchFamily="18" charset="0"/>
              </a:rPr>
              <a:t>takas aplink stadioną su 3 bėgimo takeliais. Bėgimo takų ir 60 m ilgio distancijos linijų išbraižymas ~ 975 kv. m.</a:t>
            </a:r>
          </a:p>
          <a:p>
            <a:pPr marL="0" indent="0">
              <a:buNone/>
            </a:pPr>
            <a:r>
              <a:rPr lang="lt-LT" sz="1600" dirty="0" smtClean="0">
                <a:latin typeface="Times New Roman" panose="02020603050405020304" pitchFamily="18" charset="0"/>
                <a:cs typeface="Times New Roman" panose="02020603050405020304" pitchFamily="18" charset="0"/>
              </a:rPr>
              <a:t>Bėgimo </a:t>
            </a:r>
            <a:r>
              <a:rPr lang="lt-LT" sz="1600" dirty="0">
                <a:latin typeface="Times New Roman" panose="02020603050405020304" pitchFamily="18" charset="0"/>
                <a:cs typeface="Times New Roman" panose="02020603050405020304" pitchFamily="18" charset="0"/>
              </a:rPr>
              <a:t>takas aplink stadioną su 3 bėgimo takeliais. Bėgimo takų ir 60 m ilgio distancijos linijų išbraižymas ~ 570 kv. m.</a:t>
            </a:r>
          </a:p>
          <a:p>
            <a:pPr marL="0" indent="0">
              <a:buNone/>
            </a:pPr>
            <a:r>
              <a:rPr lang="lt-LT" sz="1600" dirty="0" smtClean="0">
                <a:latin typeface="Times New Roman" panose="02020603050405020304" pitchFamily="18" charset="0"/>
                <a:cs typeface="Times New Roman" panose="02020603050405020304" pitchFamily="18" charset="0"/>
              </a:rPr>
              <a:t>Sporto </a:t>
            </a:r>
            <a:r>
              <a:rPr lang="lt-LT" sz="1600" dirty="0">
                <a:latin typeface="Times New Roman" panose="02020603050405020304" pitchFamily="18" charset="0"/>
                <a:cs typeface="Times New Roman" panose="02020603050405020304" pitchFamily="18" charset="0"/>
              </a:rPr>
              <a:t>aikštelė už futbolo vartų su liejama gumine danga ~ 200 kv. m.</a:t>
            </a:r>
          </a:p>
          <a:p>
            <a:pPr marL="0" indent="0">
              <a:buNone/>
            </a:pPr>
            <a:r>
              <a:rPr lang="lt-LT" sz="1600" dirty="0" smtClean="0">
                <a:latin typeface="Times New Roman" panose="02020603050405020304" pitchFamily="18" charset="0"/>
                <a:cs typeface="Times New Roman" panose="02020603050405020304" pitchFamily="18" charset="0"/>
              </a:rPr>
              <a:t>Lauko </a:t>
            </a:r>
            <a:r>
              <a:rPr lang="lt-LT" sz="1600" dirty="0">
                <a:latin typeface="Times New Roman" panose="02020603050405020304" pitchFamily="18" charset="0"/>
                <a:cs typeface="Times New Roman" panose="02020603050405020304" pitchFamily="18" charset="0"/>
              </a:rPr>
              <a:t>treniruoklių komplektas (gimnastikos </a:t>
            </a:r>
            <a:r>
              <a:rPr lang="lt-LT" sz="1600" dirty="0" smtClean="0">
                <a:latin typeface="Times New Roman" panose="02020603050405020304" pitchFamily="18" charset="0"/>
                <a:cs typeface="Times New Roman" panose="02020603050405020304" pitchFamily="18" charset="0"/>
              </a:rPr>
              <a:t>prietaisai)</a:t>
            </a:r>
          </a:p>
          <a:p>
            <a:pPr marL="0" indent="0">
              <a:buNone/>
            </a:pPr>
            <a:r>
              <a:rPr lang="lt-LT" sz="1600" dirty="0" smtClean="0">
                <a:latin typeface="Times New Roman" panose="02020603050405020304" pitchFamily="18" charset="0"/>
                <a:cs typeface="Times New Roman" panose="02020603050405020304" pitchFamily="18" charset="0"/>
              </a:rPr>
              <a:t>Esamų </a:t>
            </a:r>
            <a:r>
              <a:rPr lang="lt-LT" sz="1600" dirty="0">
                <a:latin typeface="Times New Roman" panose="02020603050405020304" pitchFamily="18" charset="0"/>
                <a:cs typeface="Times New Roman" panose="02020603050405020304" pitchFamily="18" charset="0"/>
              </a:rPr>
              <a:t>takelių dangų remontas ir naujų dangų iš trinkelių įrengimas ~ 140 kv. m (</a:t>
            </a:r>
          </a:p>
          <a:p>
            <a:pPr marL="0" indent="0">
              <a:buNone/>
            </a:pPr>
            <a:r>
              <a:rPr lang="lt-LT" dirty="0" smtClean="0"/>
              <a:t> </a:t>
            </a:r>
            <a:endParaRPr lang="lt-LT" dirty="0"/>
          </a:p>
          <a:p>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3094" y="2484409"/>
            <a:ext cx="2572110" cy="222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203" y="3681323"/>
            <a:ext cx="293154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935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GB" dirty="0" err="1"/>
              <a:t>Sveikatingumo</a:t>
            </a:r>
            <a:r>
              <a:rPr lang="en-GB" dirty="0"/>
              <a:t>, </a:t>
            </a:r>
            <a:r>
              <a:rPr lang="en-GB" dirty="0" err="1"/>
              <a:t>rekreacijos</a:t>
            </a:r>
            <a:r>
              <a:rPr lang="en-GB" dirty="0"/>
              <a:t> </a:t>
            </a:r>
            <a:r>
              <a:rPr lang="en-GB" dirty="0" err="1"/>
              <a:t>ir</a:t>
            </a:r>
            <a:r>
              <a:rPr lang="en-GB" dirty="0"/>
              <a:t> </a:t>
            </a:r>
            <a:r>
              <a:rPr lang="en-GB" dirty="0" err="1"/>
              <a:t>sporto</a:t>
            </a:r>
            <a:r>
              <a:rPr lang="en-GB" dirty="0"/>
              <a:t> </a:t>
            </a:r>
            <a:r>
              <a:rPr lang="en-GB" dirty="0" err="1"/>
              <a:t>komplekso</a:t>
            </a:r>
            <a:r>
              <a:rPr lang="en-GB" dirty="0"/>
              <a:t> </a:t>
            </a:r>
            <a:r>
              <a:rPr lang="en-GB" dirty="0" err="1"/>
              <a:t>baseino</a:t>
            </a:r>
            <a:r>
              <a:rPr lang="en-GB" dirty="0"/>
              <a:t> statyba </a:t>
            </a:r>
            <a:r>
              <a:rPr lang="en-GB" dirty="0" err="1"/>
              <a:t>Rokiškyje</a:t>
            </a:r>
            <a:endParaRPr lang="en-GB" dirty="0"/>
          </a:p>
        </p:txBody>
      </p:sp>
      <p:sp>
        <p:nvSpPr>
          <p:cNvPr id="4" name="Teksto vietos rezervavimo ženklas 3"/>
          <p:cNvSpPr>
            <a:spLocks noGrp="1"/>
          </p:cNvSpPr>
          <p:nvPr>
            <p:ph type="body" sz="quarter" idx="14"/>
          </p:nvPr>
        </p:nvSpPr>
        <p:spPr/>
        <p:txBody>
          <a:bodyPr/>
          <a:lstStyle/>
          <a:p>
            <a:pPr marL="0" indent="0">
              <a:buNone/>
            </a:pPr>
            <a:r>
              <a:rPr lang="lt-LT" dirty="0"/>
              <a:t>Vertė – </a:t>
            </a:r>
            <a:r>
              <a:rPr lang="lt-LT" dirty="0" smtClean="0"/>
              <a:t>3</a:t>
            </a:r>
            <a:r>
              <a:rPr lang="en-US" dirty="0" smtClean="0"/>
              <a:t>1</a:t>
            </a:r>
            <a:r>
              <a:rPr lang="lt-LT" dirty="0" smtClean="0"/>
              <a:t>19701 </a:t>
            </a:r>
            <a:r>
              <a:rPr lang="lt-LT" dirty="0" err="1" smtClean="0"/>
              <a:t>Eur</a:t>
            </a:r>
            <a:r>
              <a:rPr lang="en-US" dirty="0" smtClean="0"/>
              <a:t> ( VB-2606810 Eur,SB-512891 </a:t>
            </a:r>
            <a:r>
              <a:rPr lang="en-US" dirty="0" err="1" smtClean="0"/>
              <a:t>Eur</a:t>
            </a:r>
            <a:r>
              <a:rPr lang="en-US" dirty="0" smtClean="0"/>
              <a:t>)</a:t>
            </a:r>
            <a:endParaRPr lang="lt-LT" dirty="0"/>
          </a:p>
          <a:p>
            <a:pPr marL="0" indent="0">
              <a:buNone/>
            </a:pPr>
            <a:r>
              <a:rPr lang="lt-LT" dirty="0"/>
              <a:t>Pastatytas Rokiškio baseinas su pirtimis, pramogų erdve, masažo kabinetu.</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920750"/>
            <a:ext cx="460851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4100" b="14100"/>
          <a:stretch>
            <a:fillRect/>
          </a:stretch>
        </p:blipFill>
        <p:spPr bwMode="auto">
          <a:xfrm>
            <a:off x="6628606" y="3994150"/>
            <a:ext cx="2541705" cy="205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3" y="4127500"/>
            <a:ext cx="25177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33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normAutofit fontScale="90000"/>
          </a:bodyPr>
          <a:lstStyle/>
          <a:p>
            <a:r>
              <a:rPr lang="lt-LT" dirty="0" smtClean="0"/>
              <a:t/>
            </a:r>
            <a:br>
              <a:rPr lang="lt-LT" dirty="0" smtClean="0"/>
            </a:br>
            <a:r>
              <a:rPr lang="pt-BR" dirty="0" smtClean="0"/>
              <a:t>III </a:t>
            </a:r>
            <a:r>
              <a:rPr lang="pt-BR" dirty="0"/>
              <a:t>prioritetas. Darnaus teritorijų ir infrastruktūros </a:t>
            </a:r>
            <a:r>
              <a:rPr lang="pt-BR" dirty="0" smtClean="0"/>
              <a:t>vystymas</a:t>
            </a:r>
            <a:r>
              <a:rPr lang="pt-BR" dirty="0"/>
              <a:t/>
            </a:r>
            <a:br>
              <a:rPr lang="pt-BR" dirty="0"/>
            </a:br>
            <a:endParaRPr lang="en-GB" dirty="0"/>
          </a:p>
        </p:txBody>
      </p:sp>
      <p:sp>
        <p:nvSpPr>
          <p:cNvPr id="6" name="Teksto vietos rezervavimo ženklas 5"/>
          <p:cNvSpPr>
            <a:spLocks noGrp="1"/>
          </p:cNvSpPr>
          <p:nvPr>
            <p:ph type="body" sz="quarter" idx="10"/>
          </p:nvPr>
        </p:nvSpPr>
        <p:spPr/>
        <p:txBody>
          <a:bodyPr/>
          <a:lstStyle/>
          <a:p>
            <a:r>
              <a:rPr lang="lt-LT" dirty="0" smtClean="0"/>
              <a:t>Siekiant  gerinti geriamojo vandens prieinamumą ir kokybę, pastatų energinį efektyvumą, kelių, automobilių stovėjimo aikštelių  priežiūrą ir atnaujinimą, gyventojų saugumą, daugiabučių gyvenamųjų namų renovaciją Rokiškio rajono savivaldybės administracija ir įstaigos teikė ir įgyvendino projektus.</a:t>
            </a:r>
            <a:endParaRPr lang="en-GB" dirty="0"/>
          </a:p>
        </p:txBody>
      </p:sp>
    </p:spTree>
    <p:extLst>
      <p:ext uri="{BB962C8B-B14F-4D97-AF65-F5344CB8AC3E}">
        <p14:creationId xmlns:p14="http://schemas.microsoft.com/office/powerpoint/2010/main" val="3853680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6389</TotalTime>
  <Words>1440</Words>
  <Application>Microsoft Office PowerPoint</Application>
  <PresentationFormat>A4 formatas (210x297 mm)</PresentationFormat>
  <Paragraphs>58</Paragraphs>
  <Slides>14</Slides>
  <Notes>0</Notes>
  <HiddenSlides>0</HiddenSlides>
  <MMClips>0</MMClips>
  <ScaleCrop>false</ScaleCrop>
  <HeadingPairs>
    <vt:vector size="4" baseType="variant">
      <vt:variant>
        <vt:lpstr>Tema</vt:lpstr>
      </vt:variant>
      <vt:variant>
        <vt:i4>3</vt:i4>
      </vt:variant>
      <vt:variant>
        <vt:lpstr>Skaidrių pavadinimai</vt:lpstr>
      </vt:variant>
      <vt:variant>
        <vt:i4>14</vt:i4>
      </vt:variant>
    </vt:vector>
  </HeadingPairs>
  <TitlesOfParts>
    <vt:vector size="17" baseType="lpstr">
      <vt:lpstr>Fin MIn titulinis</vt:lpstr>
      <vt:lpstr>Teksto skaidrė</vt:lpstr>
      <vt:lpstr>Galtuinė skaidrė</vt:lpstr>
      <vt:lpstr>PowerPoint pristatymas</vt:lpstr>
      <vt:lpstr>2014-2020 m. periodo investicijų šaltiniai:</vt:lpstr>
      <vt:lpstr>Rokiškio rajono strateginis plėtros planas iki 2022 m</vt:lpstr>
      <vt:lpstr>I prioritetas. Ekonominės plėtros skatinimas ir konkurencingumo didinimas. </vt:lpstr>
      <vt:lpstr>„Rokiškio rajono teritorijų kraštovaizdžio formavimas ir ekologinės būklės gerinimas“ 2016-2018 m.</vt:lpstr>
      <vt:lpstr>II prioritetas. Sumanios visuomenės ir socialinės gerovės kūrimas</vt:lpstr>
      <vt:lpstr>Rokiškio Juozo Tūbelio progimnazijos sporto aikštyno, P. Širvio g. 2, Rokiškis, atnaujinimas</vt:lpstr>
      <vt:lpstr>Sveikatingumo, rekreacijos ir sporto komplekso baseino statyba Rokiškyje</vt:lpstr>
      <vt:lpstr> III prioritetas. Darnaus teritorijų ir infrastruktūros vystymas </vt:lpstr>
      <vt:lpstr>2016-2018 m. Kelių priežiūros ir plėtros programos lėšos</vt:lpstr>
      <vt:lpstr>PowerPoint pristatymas</vt:lpstr>
      <vt:lpstr>PowerPoint pristatymas</vt:lpstr>
      <vt:lpstr>Rokiškio miesto Kauno ir Perkūno gatvių dalių rekonstravimas</vt:lpstr>
      <vt:lpstr>Daugiabučių gyvenamųjų namų atnaujinimo (modernizavimo) programa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Meciukoniene</cp:lastModifiedBy>
  <cp:revision>43</cp:revision>
  <dcterms:created xsi:type="dcterms:W3CDTF">2015-10-26T11:19:59Z</dcterms:created>
  <dcterms:modified xsi:type="dcterms:W3CDTF">2019-06-05T05:21:28Z</dcterms:modified>
</cp:coreProperties>
</file>